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6"/>
  </p:notesMasterIdLst>
  <p:sldIdLst>
    <p:sldId id="270" r:id="rId3"/>
    <p:sldId id="256" r:id="rId4"/>
    <p:sldId id="261" r:id="rId5"/>
    <p:sldId id="263" r:id="rId6"/>
    <p:sldId id="258" r:id="rId7"/>
    <p:sldId id="265" r:id="rId8"/>
    <p:sldId id="264" r:id="rId9"/>
    <p:sldId id="262" r:id="rId10"/>
    <p:sldId id="257" r:id="rId11"/>
    <p:sldId id="271" r:id="rId12"/>
    <p:sldId id="272" r:id="rId13"/>
    <p:sldId id="266" r:id="rId14"/>
    <p:sldId id="267" r:id="rId15"/>
    <p:sldId id="274" r:id="rId16"/>
    <p:sldId id="268" r:id="rId17"/>
    <p:sldId id="276" r:id="rId18"/>
    <p:sldId id="269" r:id="rId19"/>
    <p:sldId id="278" r:id="rId20"/>
    <p:sldId id="279" r:id="rId21"/>
    <p:sldId id="280" r:id="rId22"/>
    <p:sldId id="281" r:id="rId23"/>
    <p:sldId id="282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932" autoAdjust="0"/>
    <p:restoredTop sz="94660"/>
  </p:normalViewPr>
  <p:slideViewPr>
    <p:cSldViewPr>
      <p:cViewPr varScale="1">
        <p:scale>
          <a:sx n="74" d="100"/>
          <a:sy n="74" d="100"/>
        </p:scale>
        <p:origin x="-1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A304A-4C13-4AEC-86EC-37AAB74FE93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713D3-0DB0-4C43-8D8F-4E0063E8B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713D3-0DB0-4C43-8D8F-4E0063E8B1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7A5DC5-2D1B-4084-AE0E-BB1013F26E1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25D886A-594D-4CEE-A4F8-A404B68D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jpe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2.wav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 vu tru d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ĐƯỜNG ĐẾN VỚI KHOA HỌC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685800"/>
            <a:ext cx="50292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KHỞI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ĐỘNG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36516" y="1371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VƯỢT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CHƯỚNG NGẠI VẬT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2232" y="2438400"/>
            <a:ext cx="3581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ĐÍCH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  <p:bldP spid="6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Albert Einstein (1879 – 1955)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n-be Anh-xt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274444"/>
            <a:ext cx="5562600" cy="542353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ĐỀ 19 : NGUYÊN TỬ, PHÂN TỬ CHUYỂN ĐỘNG HAY ĐỨNG YÊN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514600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 – CHUYỂN ĐỘNG BROWN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971800"/>
            <a:ext cx="7519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II – CÁC NGUYÊN TỬ, PHÂN TỬ CHUYỂN ĐỘNG HAY ĐỨNG YÊN ?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1" y="35052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8229600" y="60960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uyen dong Bra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15" y="422560"/>
            <a:ext cx="7924800" cy="59649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Chuyen dong cua cac hat phan hoa trong thi nghiem cua Bora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8001000" cy="6423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ĐỀ 19 : NGUYÊN TỬ, PHÂN TỬ CHUYỂN ĐỘNG HAY ĐỨNG YÊN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514600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 – CHUYỂN ĐỘNG BROWN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971800"/>
            <a:ext cx="7519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II – CÁC NGUYÊN TỬ, PHÂN TỬ CHUYỂN ĐỘNG HAY ĐỨNG YÊN ?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1" y="3505200"/>
            <a:ext cx="754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h chuyen đông của một phân tử, nguyên t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ĐỀ 19 : NGUYÊN TỬ, PHÂN TỬ CHUYỂN ĐỘNG HAY ĐỨNG YÊN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514600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 – CHUYỂN ĐỘNG BROWN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971800"/>
            <a:ext cx="7519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II – CÁC NGUYÊN TỬ, PHÂN TỬ CHUYỂN ĐỘNG HAY ĐỨNG YÊN ?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8229600" y="60960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3352800"/>
            <a:ext cx="7303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III – NHIỆT ĐỘ VÀ CHUYỂN ĐỘNG HỖN LOẠN CỦA CÁC PHÂN TỬ, NGUYÊN TỬ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4038600"/>
            <a:ext cx="7303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24200" y="1828800"/>
            <a:ext cx="2819400" cy="2971800"/>
            <a:chOff x="912" y="1344"/>
            <a:chExt cx="2016" cy="1728"/>
          </a:xfrm>
        </p:grpSpPr>
        <p:sp>
          <p:nvSpPr>
            <p:cNvPr id="24591" name="Rectangle 3"/>
            <p:cNvSpPr>
              <a:spLocks noChangeArrowheads="1"/>
            </p:cNvSpPr>
            <p:nvPr/>
          </p:nvSpPr>
          <p:spPr bwMode="auto">
            <a:xfrm>
              <a:off x="912" y="1344"/>
              <a:ext cx="2016" cy="172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592" name="Rectangle 4"/>
            <p:cNvSpPr>
              <a:spLocks noChangeArrowheads="1"/>
            </p:cNvSpPr>
            <p:nvPr/>
          </p:nvSpPr>
          <p:spPr bwMode="auto">
            <a:xfrm>
              <a:off x="912" y="2208"/>
              <a:ext cx="2016" cy="86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Text Box 5"/>
            <p:cNvSpPr txBox="1">
              <a:spLocks noChangeArrowheads="1"/>
            </p:cNvSpPr>
            <p:nvPr/>
          </p:nvSpPr>
          <p:spPr bwMode="auto">
            <a:xfrm>
              <a:off x="1489" y="1536"/>
              <a:ext cx="86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Vàng</a:t>
              </a:r>
            </a:p>
          </p:txBody>
        </p:sp>
        <p:sp>
          <p:nvSpPr>
            <p:cNvPr id="24594" name="Text Box 6"/>
            <p:cNvSpPr txBox="1">
              <a:spLocks noChangeArrowheads="1"/>
            </p:cNvSpPr>
            <p:nvPr/>
          </p:nvSpPr>
          <p:spPr bwMode="auto">
            <a:xfrm>
              <a:off x="1489" y="2458"/>
              <a:ext cx="86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Chì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86100" y="1828800"/>
            <a:ext cx="2895600" cy="2971800"/>
            <a:chOff x="3168" y="1344"/>
            <a:chExt cx="2016" cy="1728"/>
          </a:xfrm>
        </p:grpSpPr>
        <p:sp>
          <p:nvSpPr>
            <p:cNvPr id="24586" name="Rectangle 8"/>
            <p:cNvSpPr>
              <a:spLocks noChangeArrowheads="1"/>
            </p:cNvSpPr>
            <p:nvPr/>
          </p:nvSpPr>
          <p:spPr bwMode="auto">
            <a:xfrm>
              <a:off x="3168" y="1344"/>
              <a:ext cx="2016" cy="172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587" name="Rectangle 9"/>
            <p:cNvSpPr>
              <a:spLocks noChangeArrowheads="1"/>
            </p:cNvSpPr>
            <p:nvPr/>
          </p:nvSpPr>
          <p:spPr bwMode="auto">
            <a:xfrm>
              <a:off x="3168" y="2208"/>
              <a:ext cx="2016" cy="86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Text Box 10"/>
            <p:cNvSpPr txBox="1">
              <a:spLocks noChangeArrowheads="1"/>
            </p:cNvSpPr>
            <p:nvPr/>
          </p:nvSpPr>
          <p:spPr bwMode="auto">
            <a:xfrm>
              <a:off x="3742" y="1536"/>
              <a:ext cx="86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Vàng</a:t>
              </a:r>
            </a:p>
          </p:txBody>
        </p:sp>
        <p:sp>
          <p:nvSpPr>
            <p:cNvPr id="24589" name="Text Box 11"/>
            <p:cNvSpPr txBox="1">
              <a:spLocks noChangeArrowheads="1"/>
            </p:cNvSpPr>
            <p:nvPr/>
          </p:nvSpPr>
          <p:spPr bwMode="auto">
            <a:xfrm>
              <a:off x="3742" y="2458"/>
              <a:ext cx="86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Chì</a:t>
              </a:r>
            </a:p>
          </p:txBody>
        </p:sp>
        <p:sp>
          <p:nvSpPr>
            <p:cNvPr id="24590" name="Rectangle 12"/>
            <p:cNvSpPr>
              <a:spLocks noChangeArrowheads="1"/>
            </p:cNvSpPr>
            <p:nvPr/>
          </p:nvSpPr>
          <p:spPr bwMode="auto">
            <a:xfrm>
              <a:off x="3168" y="2160"/>
              <a:ext cx="2016" cy="144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0" name="Text Box 17"/>
          <p:cNvSpPr txBox="1">
            <a:spLocks noChangeArrowheads="1"/>
          </p:cNvSpPr>
          <p:nvPr/>
        </p:nvSpPr>
        <p:spPr bwMode="auto">
          <a:xfrm>
            <a:off x="4572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Hiện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tượng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khuếch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với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rắn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695950" y="1905000"/>
            <a:ext cx="3295650" cy="1485900"/>
            <a:chOff x="3588" y="1200"/>
            <a:chExt cx="2076" cy="936"/>
          </a:xfrm>
        </p:grpSpPr>
        <p:sp>
          <p:nvSpPr>
            <p:cNvPr id="24584" name="Line 15"/>
            <p:cNvSpPr>
              <a:spLocks noChangeShapeType="1"/>
            </p:cNvSpPr>
            <p:nvPr/>
          </p:nvSpPr>
          <p:spPr bwMode="auto">
            <a:xfrm flipH="1">
              <a:off x="3588" y="1560"/>
              <a:ext cx="960" cy="576"/>
            </a:xfrm>
            <a:prstGeom prst="line">
              <a:avLst/>
            </a:prstGeom>
            <a:noFill/>
            <a:ln w="38100">
              <a:solidFill>
                <a:srgbClr val="99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Text Box 18"/>
            <p:cNvSpPr txBox="1">
              <a:spLocks noChangeArrowheads="1"/>
            </p:cNvSpPr>
            <p:nvPr/>
          </p:nvSpPr>
          <p:spPr bwMode="auto">
            <a:xfrm>
              <a:off x="4512" y="1200"/>
              <a:ext cx="115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Hợp kim vàng - chì</a:t>
              </a:r>
            </a:p>
          </p:txBody>
        </p:sp>
      </p:grp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3124200" y="5287963"/>
            <a:ext cx="2819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 Sau 5 năm</a:t>
            </a:r>
          </a:p>
        </p:txBody>
      </p:sp>
      <p:sp>
        <p:nvSpPr>
          <p:cNvPr id="24583" name="AutoShape 22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1430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 descr="WaterLily-05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495800"/>
            <a:ext cx="1524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905000" y="1752600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/>
              <a:t>Học</a:t>
            </a:r>
            <a:r>
              <a:rPr lang="en-US" sz="3600" b="1" dirty="0"/>
              <a:t> </a:t>
            </a:r>
            <a:r>
              <a:rPr lang="en-US" sz="3600" b="1" dirty="0" err="1" smtClean="0"/>
              <a:t>bài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theo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câu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hỏi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đề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cương</a:t>
            </a:r>
            <a:endParaRPr lang="en-US" sz="3600" b="1" dirty="0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905000" y="2438400"/>
            <a:ext cx="6324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tập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sách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tập</a:t>
            </a:r>
            <a:r>
              <a:rPr lang="en-US" sz="3600" b="1" dirty="0"/>
              <a:t> </a:t>
            </a:r>
            <a:r>
              <a:rPr lang="en-US" sz="3600" b="1" dirty="0" err="1"/>
              <a:t>trang</a:t>
            </a:r>
            <a:r>
              <a:rPr lang="en-US" sz="3600" b="1" dirty="0"/>
              <a:t> 27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905000" y="3657600"/>
            <a:ext cx="647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/>
              <a:t>Đọc</a:t>
            </a:r>
            <a:r>
              <a:rPr lang="en-US" sz="3600" b="1" dirty="0"/>
              <a:t> </a:t>
            </a:r>
            <a:r>
              <a:rPr lang="en-US" sz="3600" b="1" dirty="0" err="1"/>
              <a:t>phần</a:t>
            </a:r>
            <a:r>
              <a:rPr lang="en-US" sz="3600" b="1" dirty="0"/>
              <a:t> </a:t>
            </a:r>
            <a:r>
              <a:rPr lang="en-US" sz="3600" b="1" dirty="0" smtClean="0"/>
              <a:t>“</a:t>
            </a:r>
            <a:r>
              <a:rPr lang="en-US" sz="3600" b="1" dirty="0" err="1" smtClean="0"/>
              <a:t>Thế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giới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quanh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ta</a:t>
            </a:r>
            <a:r>
              <a:rPr lang="en-US" sz="3600" b="1" dirty="0" smtClean="0"/>
              <a:t>”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9906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VỀ NHÀ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79" grpId="0"/>
      <p:bldP spid="327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371600"/>
            <a:ext cx="3554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ĐÍCH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-be Anh-xta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06"/>
            <a:ext cx="9069283" cy="66879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30480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1</a:t>
            </a:r>
            <a:endParaRPr lang="en-US" sz="9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048000" y="0"/>
            <a:ext cx="30480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2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6096000" y="0"/>
            <a:ext cx="30480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3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0" y="3352800"/>
            <a:ext cx="30480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600" b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4</a:t>
            </a:r>
            <a:endParaRPr lang="en-US" sz="96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048000" y="3352800"/>
            <a:ext cx="30480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600" b="1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5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6096000" y="3352800"/>
            <a:ext cx="30480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600" b="1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6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514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  CHƯỚNG NGẠI VẬT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  BT1. 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ChØ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ra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c©u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sai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trong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c¸c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c©u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nãi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vÒ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b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hiÖn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t­îng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do 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chuyÓn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®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éng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hçn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.VnTime" pitchFamily="34" charset="0"/>
              </a:rPr>
              <a:t>loạn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cña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 </a:t>
            </a:r>
            <a:b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nguyªn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tö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,  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ph©n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tö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g©y</a:t>
            </a:r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Time" pitchFamily="34" charset="0"/>
              </a:rPr>
              <a:t>ra</a:t>
            </a:r>
            <a:r>
              <a:rPr lang="en-US" sz="3600" dirty="0" smtClean="0">
                <a:solidFill>
                  <a:schemeClr val="bg1"/>
                </a:solidFill>
                <a:latin typeface=".VnTime" pitchFamily="34" charset="0"/>
              </a:rPr>
              <a:t> ?</a:t>
            </a:r>
            <a:endParaRPr lang="en-US" sz="4000" dirty="0" smtClean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      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Sù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khuÕch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t¸n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cña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n­íc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hoa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vµo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kh«ng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khÝ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       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		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Sù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t¹o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thµnh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giã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       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		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Muèi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tan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trong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n­íc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       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		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Pha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mét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Ýt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mùc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xanh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vµo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n­íc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trong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lä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sau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mét</a:t>
            </a:r>
            <a:endParaRPr lang="en-US" dirty="0" smtClean="0">
              <a:solidFill>
                <a:schemeClr val="accent2"/>
              </a:solidFill>
              <a:latin typeface=".VnTime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        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thêi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gian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ng¾n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n­íc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trong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lä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cã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mµu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.VnTime" pitchFamily="34" charset="0"/>
              </a:rPr>
              <a:t>xanh</a:t>
            </a:r>
            <a:r>
              <a:rPr lang="en-US" dirty="0" smtClean="0">
                <a:solidFill>
                  <a:schemeClr val="accent2"/>
                </a:solidFill>
                <a:latin typeface=".VnTime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90116" name="Rectangle 4">
            <a:hlinkClick r:id="" action="ppaction://noaction">
              <a:snd r:embed="rId2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533400" y="1612900"/>
            <a:ext cx="444500" cy="4191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.VnArial" pitchFamily="34" charset="0"/>
              </a:rPr>
              <a:t>A</a:t>
            </a:r>
          </a:p>
        </p:txBody>
      </p:sp>
      <p:sp>
        <p:nvSpPr>
          <p:cNvPr id="90117" name="Rectangle 5">
            <a:hlinkClick r:id="" action="ppaction://noaction">
              <a:snd r:embed="rId3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533400" y="2790825"/>
            <a:ext cx="444500" cy="3810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/>
              <a:t>B</a:t>
            </a:r>
          </a:p>
        </p:txBody>
      </p:sp>
      <p:sp>
        <p:nvSpPr>
          <p:cNvPr id="90118" name="Rectangle 6">
            <a:hlinkClick r:id="" action="ppaction://noaction">
              <a:snd r:embed="rId2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533400" y="3938588"/>
            <a:ext cx="419100" cy="4318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/>
              <a:t>C</a:t>
            </a:r>
          </a:p>
        </p:txBody>
      </p:sp>
      <p:sp>
        <p:nvSpPr>
          <p:cNvPr id="90119" name="Rectangle 7">
            <a:hlinkClick r:id="" action="ppaction://noaction">
              <a:snd r:embed="rId2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612775" y="5403850"/>
            <a:ext cx="381000" cy="4064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6" grpId="0" animBg="1"/>
      <p:bldP spid="90117" grpId="0" animBg="1"/>
      <p:bldP spid="90118" grpId="0" animBg="1"/>
      <p:bldP spid="901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.VnTime" pitchFamily="34" charset="0"/>
              </a:rPr>
              <a:t>BT2.</a:t>
            </a:r>
            <a:r>
              <a:rPr lang="en-US" sz="3600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.VnTime" pitchFamily="34" charset="0"/>
              </a:rPr>
              <a:t>ChØ</a:t>
            </a:r>
            <a:r>
              <a:rPr lang="en-US" sz="3600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.VnTime" pitchFamily="34" charset="0"/>
              </a:rPr>
              <a:t>ra</a:t>
            </a:r>
            <a:r>
              <a:rPr lang="en-US" sz="3600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.VnTime" pitchFamily="34" charset="0"/>
              </a:rPr>
              <a:t>c©u</a:t>
            </a:r>
            <a:r>
              <a:rPr lang="en-US" sz="3600" dirty="0" smtClean="0">
                <a:solidFill>
                  <a:schemeClr val="bg1"/>
                </a:solidFill>
                <a:latin typeface=".VnTime" pitchFamily="34" charset="0"/>
              </a:rPr>
              <a:t> ®</a:t>
            </a:r>
            <a:r>
              <a:rPr lang="en-US" sz="3600" dirty="0" err="1" smtClean="0">
                <a:solidFill>
                  <a:schemeClr val="bg1"/>
                </a:solidFill>
                <a:latin typeface=".VnTime" pitchFamily="34" charset="0"/>
              </a:rPr>
              <a:t>óng</a:t>
            </a:r>
            <a:r>
              <a:rPr lang="en-US" sz="3600" dirty="0" smtClean="0">
                <a:solidFill>
                  <a:schemeClr val="bg1"/>
                </a:solidFill>
                <a:latin typeface=".VnTime" pitchFamily="34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.VnTime" pitchFamily="34" charset="0"/>
              </a:rPr>
              <a:t>c©u</a:t>
            </a:r>
            <a:r>
              <a:rPr lang="en-US" sz="3600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.VnTime" pitchFamily="34" charset="0"/>
              </a:rPr>
              <a:t>sai</a:t>
            </a:r>
            <a:r>
              <a:rPr lang="en-US" sz="3600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.VnTime" pitchFamily="34" charset="0"/>
              </a:rPr>
              <a:t>trong</a:t>
            </a:r>
            <a:r>
              <a:rPr lang="en-US" sz="3600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.VnTime" pitchFamily="34" charset="0"/>
              </a:rPr>
              <a:t>c¸c</a:t>
            </a:r>
            <a:r>
              <a:rPr lang="en-US" sz="3600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.VnTime" pitchFamily="34" charset="0"/>
              </a:rPr>
              <a:t>c©u</a:t>
            </a:r>
            <a:r>
              <a:rPr lang="en-US" sz="3600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.VnTime" pitchFamily="34" charset="0"/>
              </a:rPr>
              <a:t>sau</a:t>
            </a:r>
            <a:r>
              <a:rPr lang="en-US" sz="3600" dirty="0" smtClean="0">
                <a:solidFill>
                  <a:schemeClr val="bg1"/>
                </a:solidFill>
                <a:latin typeface=".VnTime" pitchFamily="34" charset="0"/>
              </a:rPr>
              <a:t>:</a:t>
            </a:r>
            <a:r>
              <a:rPr lang="en-US" sz="4000" dirty="0" smtClean="0">
                <a:solidFill>
                  <a:schemeClr val="bg1"/>
                </a:solidFill>
                <a:latin typeface=".VnTime" pitchFamily="34" charset="0"/>
              </a:rPr>
              <a:t>  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68376"/>
            <a:ext cx="8915400" cy="5181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    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Sù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khuÕch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t¸n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kh«ng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chØ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x¶y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ra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víi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chÊt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láng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mµ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cßn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          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x¶y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ra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víi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chÊt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khÝ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,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chÊt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r¾n 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        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Sù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khuÕch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t¸n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x¶y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ra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cµng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nhanh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khi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nhiÖt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®é dung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         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dÞch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cµng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lín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		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NhiÖt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®é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cµng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cao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th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×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c¸c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nguyªn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tö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,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ph©n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tö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chuyÓn</a:t>
            </a:r>
            <a:endParaRPr lang="en-US" sz="2800" dirty="0" smtClean="0">
              <a:solidFill>
                <a:schemeClr val="accent2"/>
              </a:solidFill>
              <a:latin typeface=".VnTime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          ®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éng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cµng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m¹nh.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		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C¸c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nguyªn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tö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,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ph©n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tö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chuyÓn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®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éng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kh«ng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ngõng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           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theo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®­</a:t>
            </a:r>
            <a:r>
              <a:rPr lang="en-US" sz="2800" dirty="0" err="1" smtClean="0">
                <a:solidFill>
                  <a:schemeClr val="accent2"/>
                </a:solidFill>
                <a:latin typeface=".VnTime" pitchFamily="34" charset="0"/>
              </a:rPr>
              <a:t>êng</a:t>
            </a:r>
            <a:r>
              <a:rPr lang="en-US" sz="2800" dirty="0" smtClean="0">
                <a:solidFill>
                  <a:schemeClr val="accent2"/>
                </a:solidFill>
                <a:latin typeface=".VnTime" pitchFamily="34" charset="0"/>
              </a:rPr>
              <a:t> th¼ng.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  <p:sp>
        <p:nvSpPr>
          <p:cNvPr id="91140" name="Rectangle 4">
            <a:hlinkClick r:id="rId2" action="ppaction://hlinksldjump">
              <a:snd r:embed="rId3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" y="1400175"/>
            <a:ext cx="609600" cy="6096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.VnArial" pitchFamily="34" charset="0"/>
              </a:rPr>
              <a:t>A</a:t>
            </a:r>
          </a:p>
        </p:txBody>
      </p:sp>
      <p:sp>
        <p:nvSpPr>
          <p:cNvPr id="91141" name="Rectangle 5">
            <a:hlinkClick r:id="rId4" action="ppaction://hlinksldjump">
              <a:snd r:embed="rId5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" y="2814638"/>
            <a:ext cx="609600" cy="6096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/>
              <a:t>B</a:t>
            </a:r>
          </a:p>
        </p:txBody>
      </p:sp>
      <p:sp>
        <p:nvSpPr>
          <p:cNvPr id="91142" name="Rectangle 6">
            <a:hlinkClick r:id="rId2" action="ppaction://hlinksldjump">
              <a:snd r:embed="rId3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" y="4191000"/>
            <a:ext cx="609600" cy="6096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/>
              <a:t>C</a:t>
            </a:r>
          </a:p>
        </p:txBody>
      </p:sp>
      <p:sp>
        <p:nvSpPr>
          <p:cNvPr id="91143" name="Rectangle 7">
            <a:hlinkClick r:id="rId2" action="ppaction://hlinksldjump">
              <a:snd r:embed="rId3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" y="5634038"/>
            <a:ext cx="609600" cy="5588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/>
              <a:t>D</a:t>
            </a:r>
          </a:p>
        </p:txBody>
      </p:sp>
      <p:sp>
        <p:nvSpPr>
          <p:cNvPr id="91144" name="Oval 8"/>
          <p:cNvSpPr>
            <a:spLocks noChangeArrowheads="1"/>
          </p:cNvSpPr>
          <p:nvPr/>
        </p:nvSpPr>
        <p:spPr bwMode="auto">
          <a:xfrm>
            <a:off x="290513" y="5519738"/>
            <a:ext cx="914400" cy="838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" pitchFamily="34" charset="0"/>
              </a:rPr>
              <a:t>S</a:t>
            </a:r>
          </a:p>
        </p:txBody>
      </p:sp>
      <p:sp>
        <p:nvSpPr>
          <p:cNvPr id="91145" name="Oval 9"/>
          <p:cNvSpPr>
            <a:spLocks noChangeArrowheads="1"/>
          </p:cNvSpPr>
          <p:nvPr/>
        </p:nvSpPr>
        <p:spPr bwMode="auto">
          <a:xfrm>
            <a:off x="304800" y="4086225"/>
            <a:ext cx="914400" cy="838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" pitchFamily="34" charset="0"/>
              </a:rPr>
              <a:t>§</a:t>
            </a:r>
          </a:p>
        </p:txBody>
      </p:sp>
      <p:sp>
        <p:nvSpPr>
          <p:cNvPr id="91146" name="Oval 10"/>
          <p:cNvSpPr>
            <a:spLocks noChangeArrowheads="1"/>
          </p:cNvSpPr>
          <p:nvPr/>
        </p:nvSpPr>
        <p:spPr bwMode="auto">
          <a:xfrm>
            <a:off x="304800" y="2681288"/>
            <a:ext cx="914400" cy="838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" pitchFamily="34" charset="0"/>
              </a:rPr>
              <a:t>§</a:t>
            </a:r>
          </a:p>
        </p:txBody>
      </p:sp>
      <p:sp>
        <p:nvSpPr>
          <p:cNvPr id="91147" name="Oval 11"/>
          <p:cNvSpPr>
            <a:spLocks noChangeArrowheads="1"/>
          </p:cNvSpPr>
          <p:nvPr/>
        </p:nvSpPr>
        <p:spPr bwMode="auto">
          <a:xfrm>
            <a:off x="304800" y="1295400"/>
            <a:ext cx="914400" cy="838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" pitchFamily="34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40" grpId="0" animBg="1"/>
      <p:bldP spid="91141" grpId="0" animBg="1"/>
      <p:bldP spid="91142" grpId="0" animBg="1"/>
      <p:bldP spid="91143" grpId="0" animBg="1"/>
      <p:bldP spid="91144" grpId="0" animBg="1"/>
      <p:bldP spid="91145" grpId="0" animBg="1"/>
      <p:bldP spid="91146" grpId="0" animBg="1"/>
      <p:bldP spid="91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  <a:latin typeface=".VnTime" pitchFamily="34" charset="0"/>
              </a:rPr>
              <a:t>BT3. </a:t>
            </a:r>
            <a:r>
              <a:rPr lang="en-US" sz="3200" b="1" dirty="0" err="1" smtClean="0">
                <a:solidFill>
                  <a:schemeClr val="bg1"/>
                </a:solidFill>
                <a:latin typeface=".VnTime" pitchFamily="34" charset="0"/>
              </a:rPr>
              <a:t>H·y</a:t>
            </a:r>
            <a:r>
              <a:rPr lang="en-US" sz="32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Time" pitchFamily="34" charset="0"/>
              </a:rPr>
              <a:t>chän</a:t>
            </a:r>
            <a:r>
              <a:rPr lang="en-US" sz="32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Time" pitchFamily="34" charset="0"/>
              </a:rPr>
              <a:t>tõ</a:t>
            </a:r>
            <a:r>
              <a:rPr lang="en-US" sz="3200" b="1" dirty="0" smtClean="0">
                <a:solidFill>
                  <a:schemeClr val="bg1"/>
                </a:solidFill>
                <a:latin typeface=".VnTime" pitchFamily="34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.VnTime" pitchFamily="34" charset="0"/>
              </a:rPr>
              <a:t>côm</a:t>
            </a:r>
            <a:r>
              <a:rPr lang="en-US" sz="32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Time" pitchFamily="34" charset="0"/>
              </a:rPr>
              <a:t>tõ</a:t>
            </a:r>
            <a:r>
              <a:rPr lang="en-US" sz="32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Time" pitchFamily="34" charset="0"/>
              </a:rPr>
              <a:t>thÝch</a:t>
            </a:r>
            <a:r>
              <a:rPr lang="en-US" sz="32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Time" pitchFamily="34" charset="0"/>
              </a:rPr>
              <a:t>hîp</a:t>
            </a:r>
            <a:r>
              <a:rPr lang="en-US" sz="3200" b="1" dirty="0" smtClean="0">
                <a:solidFill>
                  <a:schemeClr val="bg1"/>
                </a:solidFill>
                <a:latin typeface=".VnTime" pitchFamily="34" charset="0"/>
              </a:rPr>
              <a:t> ®</a:t>
            </a:r>
            <a:r>
              <a:rPr lang="en-US" sz="3200" b="1" dirty="0" err="1" smtClean="0">
                <a:solidFill>
                  <a:schemeClr val="bg1"/>
                </a:solidFill>
                <a:latin typeface=".VnTime" pitchFamily="34" charset="0"/>
              </a:rPr>
              <a:t>iÒn</a:t>
            </a:r>
            <a:r>
              <a:rPr lang="en-US" sz="32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Time" pitchFamily="34" charset="0"/>
              </a:rPr>
              <a:t>vµo</a:t>
            </a:r>
            <a:r>
              <a:rPr lang="en-US" sz="32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br>
              <a:rPr lang="en-US" sz="3200" b="1" dirty="0" smtClean="0">
                <a:solidFill>
                  <a:schemeClr val="bg1"/>
                </a:solidFill>
                <a:latin typeface=".VnTime" pitchFamily="34" charset="0"/>
              </a:rPr>
            </a:br>
            <a:r>
              <a:rPr lang="en-US" sz="3200" b="1" dirty="0" err="1" smtClean="0">
                <a:solidFill>
                  <a:schemeClr val="bg1"/>
                </a:solidFill>
                <a:latin typeface=".VnTime" pitchFamily="34" charset="0"/>
              </a:rPr>
              <a:t>chç</a:t>
            </a:r>
            <a:r>
              <a:rPr lang="en-US" sz="3200" b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Time" pitchFamily="34" charset="0"/>
              </a:rPr>
              <a:t>trèng</a:t>
            </a:r>
            <a:r>
              <a:rPr lang="en-US" sz="3200" b="1" dirty="0" smtClean="0">
                <a:solidFill>
                  <a:schemeClr val="bg1"/>
                </a:solidFill>
                <a:latin typeface=".VnTime" pitchFamily="34" charset="0"/>
              </a:rPr>
              <a:t> 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24264"/>
            <a:ext cx="8991600" cy="4038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err="1" smtClean="0">
                <a:latin typeface=".VnTime" pitchFamily="34" charset="0"/>
              </a:rPr>
              <a:t>C¸c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nguyªn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tö</a:t>
            </a:r>
            <a:r>
              <a:rPr lang="en-US" dirty="0" smtClean="0">
                <a:latin typeface=".VnTime" pitchFamily="34" charset="0"/>
              </a:rPr>
              <a:t>, </a:t>
            </a:r>
            <a:r>
              <a:rPr lang="en-US" dirty="0" smtClean="0">
                <a:solidFill>
                  <a:srgbClr val="FF66FF"/>
                </a:solidFill>
                <a:latin typeface=".VnTime" pitchFamily="34" charset="0"/>
              </a:rPr>
              <a:t>........</a:t>
            </a:r>
            <a:r>
              <a:rPr lang="en-US" b="1" dirty="0" smtClean="0">
                <a:solidFill>
                  <a:srgbClr val="FF66FF"/>
                </a:solidFill>
                <a:latin typeface=".VnTime" pitchFamily="34" charset="0"/>
              </a:rPr>
              <a:t>(1)</a:t>
            </a:r>
            <a:r>
              <a:rPr lang="en-US" dirty="0" smtClean="0">
                <a:solidFill>
                  <a:srgbClr val="FF66FF"/>
                </a:solidFill>
                <a:latin typeface=".VnTime" pitchFamily="34" charset="0"/>
              </a:rPr>
              <a:t>.............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chuyÓn</a:t>
            </a:r>
            <a:r>
              <a:rPr lang="en-US" dirty="0" smtClean="0">
                <a:latin typeface=".VnTime" pitchFamily="34" charset="0"/>
              </a:rPr>
              <a:t> ®</a:t>
            </a:r>
            <a:r>
              <a:rPr lang="en-US" dirty="0" err="1" smtClean="0">
                <a:latin typeface=".VnTime" pitchFamily="34" charset="0"/>
              </a:rPr>
              <a:t>éng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kh«ng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ngõng</a:t>
            </a:r>
            <a:r>
              <a:rPr lang="en-US" dirty="0" smtClean="0">
                <a:latin typeface=".VnTime" pitchFamily="34" charset="0"/>
              </a:rPr>
              <a:t>.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latin typeface=".VnTime" pitchFamily="34" charset="0"/>
              </a:rPr>
              <a:t>2. </a:t>
            </a:r>
            <a:r>
              <a:rPr lang="en-US" dirty="0" smtClean="0">
                <a:solidFill>
                  <a:srgbClr val="FF66FF"/>
                </a:solidFill>
                <a:latin typeface=".VnTime" pitchFamily="34" charset="0"/>
              </a:rPr>
              <a:t>..........</a:t>
            </a:r>
            <a:r>
              <a:rPr lang="en-US" b="1" dirty="0" smtClean="0">
                <a:solidFill>
                  <a:srgbClr val="FF66FF"/>
                </a:solidFill>
                <a:latin typeface=".VnTime" pitchFamily="34" charset="0"/>
              </a:rPr>
              <a:t>(2)</a:t>
            </a:r>
            <a:r>
              <a:rPr lang="en-US" dirty="0" smtClean="0">
                <a:solidFill>
                  <a:srgbClr val="FF66FF"/>
                </a:solidFill>
                <a:latin typeface=".VnTime" pitchFamily="34" charset="0"/>
              </a:rPr>
              <a:t>...........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cña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vËt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cµng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cao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th</a:t>
            </a:r>
            <a:r>
              <a:rPr lang="en-US" dirty="0" smtClean="0">
                <a:latin typeface=".VnTime" pitchFamily="34" charset="0"/>
              </a:rPr>
              <a:t>× </a:t>
            </a:r>
            <a:r>
              <a:rPr lang="en-US" dirty="0" err="1" smtClean="0">
                <a:latin typeface=".VnTime" pitchFamily="34" charset="0"/>
              </a:rPr>
              <a:t>c¸c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nguyªn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tö</a:t>
            </a:r>
            <a:r>
              <a:rPr lang="en-US" dirty="0" smtClean="0">
                <a:latin typeface=".VnTime" pitchFamily="34" charset="0"/>
              </a:rPr>
              <a:t>, </a:t>
            </a:r>
            <a:r>
              <a:rPr lang="en-US" dirty="0" err="1" smtClean="0">
                <a:latin typeface=".VnTime" pitchFamily="34" charset="0"/>
              </a:rPr>
              <a:t>ph©n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tö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cÊu</a:t>
            </a:r>
            <a:r>
              <a:rPr lang="en-US" dirty="0" smtClean="0">
                <a:latin typeface=".VnTime" pitchFamily="34" charset="0"/>
              </a:rPr>
              <a:t> t¹o </a:t>
            </a:r>
            <a:r>
              <a:rPr lang="en-US" dirty="0" err="1" smtClean="0">
                <a:latin typeface=".VnTime" pitchFamily="34" charset="0"/>
              </a:rPr>
              <a:t>nªn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vËt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smtClean="0">
                <a:solidFill>
                  <a:srgbClr val="FF66FF"/>
                </a:solidFill>
                <a:latin typeface=".VnTime" pitchFamily="34" charset="0"/>
              </a:rPr>
              <a:t>.............</a:t>
            </a:r>
            <a:r>
              <a:rPr lang="en-US" b="1" dirty="0" smtClean="0">
                <a:solidFill>
                  <a:srgbClr val="FF66FF"/>
                </a:solidFill>
                <a:latin typeface=".VnTime" pitchFamily="34" charset="0"/>
              </a:rPr>
              <a:t>(3)</a:t>
            </a:r>
            <a:r>
              <a:rPr lang="en-US" dirty="0" smtClean="0">
                <a:solidFill>
                  <a:srgbClr val="FF66FF"/>
                </a:solidFill>
                <a:latin typeface=".VnTime" pitchFamily="34" charset="0"/>
              </a:rPr>
              <a:t>...........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cµng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nhanh</a:t>
            </a:r>
            <a:r>
              <a:rPr lang="en-US" dirty="0" smtClean="0">
                <a:latin typeface=".VnTime" pitchFamily="34" charset="0"/>
              </a:rPr>
              <a:t>.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latin typeface=".VnTime" pitchFamily="34" charset="0"/>
              </a:rPr>
              <a:t>3. </a:t>
            </a:r>
            <a:r>
              <a:rPr lang="en-US" dirty="0" err="1" smtClean="0">
                <a:latin typeface=".VnTime" pitchFamily="34" charset="0"/>
              </a:rPr>
              <a:t>HiÖn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t­îng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smtClean="0">
                <a:solidFill>
                  <a:srgbClr val="FF66FF"/>
                </a:solidFill>
                <a:latin typeface=".VnTime" pitchFamily="34" charset="0"/>
              </a:rPr>
              <a:t>.........</a:t>
            </a:r>
            <a:r>
              <a:rPr lang="en-US" b="1" dirty="0" smtClean="0">
                <a:solidFill>
                  <a:srgbClr val="FF66FF"/>
                </a:solidFill>
                <a:latin typeface=".VnTime" pitchFamily="34" charset="0"/>
              </a:rPr>
              <a:t>(4)</a:t>
            </a:r>
            <a:r>
              <a:rPr lang="en-US" dirty="0" smtClean="0">
                <a:solidFill>
                  <a:srgbClr val="FF66FF"/>
                </a:solidFill>
                <a:latin typeface=".VnTime" pitchFamily="34" charset="0"/>
              </a:rPr>
              <a:t>..........</a:t>
            </a:r>
            <a:r>
              <a:rPr lang="en-US" dirty="0" smtClean="0">
                <a:latin typeface=".VnTime" pitchFamily="34" charset="0"/>
              </a:rPr>
              <a:t> lµ </a:t>
            </a:r>
            <a:r>
              <a:rPr lang="en-US" dirty="0" err="1" smtClean="0">
                <a:latin typeface=".VnTime" pitchFamily="34" charset="0"/>
              </a:rPr>
              <a:t>sù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tù</a:t>
            </a:r>
            <a:r>
              <a:rPr lang="en-US" dirty="0" smtClean="0">
                <a:latin typeface=".VnTime" pitchFamily="34" charset="0"/>
              </a:rPr>
              <a:t> hoµ </a:t>
            </a:r>
            <a:r>
              <a:rPr lang="en-US" dirty="0" err="1" smtClean="0">
                <a:latin typeface=".VnTime" pitchFamily="34" charset="0"/>
              </a:rPr>
              <a:t>lÉn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vµo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nhau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cña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c¸c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nguyªn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tö</a:t>
            </a:r>
            <a:r>
              <a:rPr lang="en-US" dirty="0" smtClean="0">
                <a:latin typeface=".VnTime" pitchFamily="34" charset="0"/>
              </a:rPr>
              <a:t>, </a:t>
            </a:r>
            <a:r>
              <a:rPr lang="en-US" dirty="0" err="1" smtClean="0">
                <a:latin typeface=".VnTime" pitchFamily="34" charset="0"/>
              </a:rPr>
              <a:t>ph©n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tö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cña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c¸c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chÊt</a:t>
            </a:r>
            <a:r>
              <a:rPr lang="en-US" dirty="0" smtClean="0">
                <a:latin typeface=".VnTime" pitchFamily="34" charset="0"/>
              </a:rPr>
              <a:t>.</a:t>
            </a:r>
            <a:endParaRPr lang="en-US" sz="2800" dirty="0" smtClean="0">
              <a:latin typeface=".VnTime" pitchFamily="34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738188" y="5626100"/>
            <a:ext cx="1587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3333CC"/>
                </a:solidFill>
                <a:latin typeface=".VnTime" pitchFamily="34" charset="0"/>
              </a:rPr>
              <a:t>ph©n tö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438400" y="5715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736600" y="6189663"/>
            <a:ext cx="1752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3333CC"/>
                </a:solidFill>
                <a:latin typeface=".VnTime" pitchFamily="34" charset="0"/>
              </a:rPr>
              <a:t>NhiÖt ®é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3543300" y="6215063"/>
            <a:ext cx="2552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3333CC"/>
                </a:solidFill>
                <a:latin typeface=".VnTime" pitchFamily="34" charset="0"/>
              </a:rPr>
              <a:t>chuyÓn ®éng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6451600" y="56769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3333CC"/>
                </a:solidFill>
                <a:latin typeface=".VnTime" pitchFamily="34" charset="0"/>
              </a:rPr>
              <a:t>khuÕch t¸n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3581400" y="5668963"/>
            <a:ext cx="274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3333CC"/>
                </a:solidFill>
                <a:latin typeface=".VnTime" pitchFamily="34" charset="0"/>
              </a:rPr>
              <a:t>dao ®éng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6477000" y="61976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3333CC"/>
                </a:solidFill>
                <a:latin typeface=".VnTime" pitchFamily="34" charset="0"/>
              </a:rPr>
              <a:t>ph©n 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1000"/>
                                        <p:tgtEl>
                                          <p:spTgt spid="97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023 C 0.00954 -0.00901 0.01475 -0.01757 0.0243 -0.02635 C 0.02725 -0.0289 0.02812 -0.03583 0.03142 -0.03607 C 0.07309 -0.03838 0.11493 -0.03768 0.15625 -0.03838 C 0.17326 -0.04578 0.15382 -0.03815 0.19496 -0.04323 C 0.20312 -0.04439 0.21961 -0.04786 0.21961 -0.04763 C 0.2302 -0.05294 0.24079 -0.05734 0.25139 -0.06242 C 0.25329 -0.07144 0.25677 -0.08231 0.26198 -0.08878 C 0.26597 -0.10543 0.26007 -0.08531 0.26892 -0.10312 C 0.26979 -0.1052 0.26979 -0.10774 0.27048 -0.11028 C 0.27361 -0.11838 0.27743 -0.12647 0.28107 -0.1341 C 0.28142 -0.13965 0.28142 -0.15537 0.28472 -0.16277 C 0.28732 -0.16855 0.29323 -0.17942 0.29323 -0.17919 C 0.29791 -0.19815 0.29184 -0.17526 0.29878 -0.19375 C 0.30191 -0.20185 0.30191 -0.20971 0.30573 -0.21803 C 0.30711 -0.22844 0.30954 -0.23815 0.31093 -0.24878 C 0.31909 -0.42312 0.31284 -0.27398 0.31284 -0.69526 " pathEditMode="relative" rAng="0" ptsTypes="ffffffffffffffffA">
                                      <p:cBhvr>
                                        <p:cTn id="40" dur="500" fill="hold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4324 C 0.01354 -0.04972 0.00937 -0.04694 0.02048 -0.0518 C 0.02205 -0.05249 0.02378 -0.05318 0.02535 -0.05388 C 0.02691 -0.0548 0.03003 -0.05596 0.03003 -0.05596 C 0.04062 -0.06636 0.05364 -0.07006 0.06649 -0.07307 C 0.12413 -0.07214 0.26857 -0.06844 0.34114 -0.07307 C 0.34878 -0.0733 0.35833 -0.08278 0.36649 -0.08555 C 0.36701 -0.08833 0.36701 -0.09157 0.36823 -0.09411 C 0.37743 -0.11261 0.36944 -0.0844 0.37448 -0.10451 C 0.37535 -0.11584 0.37743 -0.12717 0.37743 -0.1385 C 0.37743 -0.51769 0.42569 -0.36024 0.02205 -0.36255 C 0.02309 -0.48347 0.02691 -0.52162 0.02691 -0.61619 " pathEditMode="relative" ptsTypes="fffffffffffA">
                                      <p:cBhvr>
                                        <p:cTn id="44" dur="10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5087E-6 C 0.01858 -0.00231 0.03559 -0.00832 0.05382 -0.01133 C 0.09306 -0.01803 0.08316 -0.01595 0.12882 -0.01826 C 0.15087 -0.02427 0.17448 -0.03005 0.19722 -0.03398 C 0.20643 -0.03722 0.2132 -0.04185 0.22222 -0.04508 C 0.24566 -0.07098 0.20677 -0.02751 0.22847 -0.05641 C 0.24219 -0.07514 0.31129 -0.07213 0.3158 -0.07237 C 0.33021 -0.07745 0.32413 -0.07491 0.33438 -0.07907 C 0.33559 -0.08369 0.33802 -0.08786 0.33837 -0.09271 C 0.33924 -0.10011 0.33629 -0.10936 0.3408 -0.11537 C 0.34445 -0.12 0.35174 -0.11722 0.35729 -0.11745 C 0.38507 -0.11861 0.4125 -0.11884 0.44045 -0.11976 C 0.44045 -0.12023 0.43837 -0.13664 0.43611 -0.13988 C 0.41771 -0.16624 0.37813 -0.16716 0.35104 -0.16924 C 0.30018 -0.18751 0.26736 -0.17502 0.19722 -0.17618 C 0.19479 -0.19213 0.18993 -0.20763 0.18698 -0.22358 C 0.18299 -0.24416 0.18125 -0.26566 0.17847 -0.2867 C 0.18386 -0.4067 0.18073 -0.31953 0.18073 -0.54797 " pathEditMode="relative" rAng="0" ptsTypes="fffffffffffffffffA">
                                      <p:cBhvr>
                                        <p:cTn id="48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0467 C 0.00695 -0.06566 0.0092 -0.08693 0.00573 -0.10242 C 0.0033 -0.11306 -0.00694 -0.1119 -0.00694 -0.11075 C -0.08906 -0.11005 -0.17135 -0.10728 -0.25347 -0.10728 C -0.30243 -0.10728 -0.35625 -0.04925 -0.40035 -0.1119 C -0.42118 -0.14127 -0.40035 -0.24716 -0.40035 -0.31422 " pathEditMode="relative" rAng="0" ptsTypes="fffffA">
                                      <p:cBhvr>
                                        <p:cTn id="52" dur="500" fill="hold"/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-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600200"/>
            <a:ext cx="8407400" cy="45259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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28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hidrô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1 700m/s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6 120km/h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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100m/s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2 000m/s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dích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5172" name="Line 4"/>
          <p:cNvSpPr>
            <a:spLocks noChangeShapeType="1"/>
          </p:cNvSpPr>
          <p:nvPr/>
        </p:nvSpPr>
        <p:spPr bwMode="auto">
          <a:xfrm>
            <a:off x="4724400" y="2514600"/>
            <a:ext cx="13335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73" name="Line 5"/>
          <p:cNvSpPr>
            <a:spLocks noChangeShapeType="1"/>
          </p:cNvSpPr>
          <p:nvPr/>
        </p:nvSpPr>
        <p:spPr bwMode="auto">
          <a:xfrm>
            <a:off x="2057400" y="2971800"/>
            <a:ext cx="1498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74" name="Line 6"/>
          <p:cNvSpPr>
            <a:spLocks noChangeShapeType="1"/>
          </p:cNvSpPr>
          <p:nvPr/>
        </p:nvSpPr>
        <p:spPr bwMode="auto">
          <a:xfrm>
            <a:off x="3505200" y="4267200"/>
            <a:ext cx="1016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75" name="Line 7"/>
          <p:cNvSpPr>
            <a:spLocks noChangeShapeType="1"/>
          </p:cNvSpPr>
          <p:nvPr/>
        </p:nvSpPr>
        <p:spPr bwMode="auto">
          <a:xfrm>
            <a:off x="5181600" y="4343400"/>
            <a:ext cx="1295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5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5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5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5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nimBg="1"/>
      <p:bldP spid="135173" grpId="0" animBg="1"/>
      <p:bldP spid="135174" grpId="0" animBg="1"/>
      <p:bldP spid="1351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09599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77998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8153400" y="59436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286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buột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xẹp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0480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xẹp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8229600" y="63246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838200"/>
            <a:ext cx="8534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8153400" y="59436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0960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4 :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8153400" y="59436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67142"/>
            <a:ext cx="83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5 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100 cm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100 cm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200 cm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743742"/>
            <a:ext cx="784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8153400" y="59436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838200"/>
            <a:ext cx="769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6 :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nay.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8153400" y="59436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rev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ĐỀ 19 : NGUYÊN TỬ, PHÂN TỬ CHUYỂN ĐỘNG HAY ĐỨNG YÊN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Br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438400"/>
            <a:ext cx="3171825" cy="37685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2514600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 – CHUYỂN ĐỘNG BROWN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6248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Robert Brown (1773 – 1858)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911644"/>
            <a:ext cx="495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Brown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241</TotalTime>
  <Words>867</Words>
  <Application>Microsoft Office PowerPoint</Application>
  <PresentationFormat>On-screen Show (4:3)</PresentationFormat>
  <Paragraphs>106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Module</vt:lpstr>
      <vt:lpstr>CON ĐƯỜNG ĐẾN VỚI KHOA HỌC</vt:lpstr>
      <vt:lpstr>Slide 2</vt:lpstr>
      <vt:lpstr>Slide 3</vt:lpstr>
      <vt:lpstr>Slide 4</vt:lpstr>
      <vt:lpstr>Slide 5</vt:lpstr>
      <vt:lpstr>Slide 6</vt:lpstr>
      <vt:lpstr>Slide 7</vt:lpstr>
      <vt:lpstr>Slide 8</vt:lpstr>
      <vt:lpstr>CHỦ ĐỀ 19 : NGUYÊN TỬ, PHÂN TỬ CHUYỂN ĐỘNG HAY ĐỨNG YÊN ?</vt:lpstr>
      <vt:lpstr>Albert Einstein (1879 – 1955)</vt:lpstr>
      <vt:lpstr>CHỦ ĐỀ 19 : NGUYÊN TỬ, PHÂN TỬ CHUYỂN ĐỘNG HAY ĐỨNG YÊN ?</vt:lpstr>
      <vt:lpstr>Slide 12</vt:lpstr>
      <vt:lpstr>Slide 13</vt:lpstr>
      <vt:lpstr>CHỦ ĐỀ 19 : NGUYÊN TỬ, PHÂN TỬ CHUYỂN ĐỘNG HAY ĐỨNG YÊN ?</vt:lpstr>
      <vt:lpstr>Slide 15</vt:lpstr>
      <vt:lpstr>CHỦ ĐỀ 19 : NGUYÊN TỬ, PHÂN TỬ CHUYỂN ĐỘNG HAY ĐỨNG YÊN ?</vt:lpstr>
      <vt:lpstr>Slide 17</vt:lpstr>
      <vt:lpstr>Slide 18</vt:lpstr>
      <vt:lpstr>Slide 19</vt:lpstr>
      <vt:lpstr>   BT1. ChØ ra c©u sai trong c¸c c©u nãi vÒ    hiÖn t­îng do chuyÓn ®éng hçn loạn cña     nguyªn tö,  ph©n tö g©y ra ?</vt:lpstr>
      <vt:lpstr>BT2. ChØ ra c©u ®óng, c©u sai trong c¸c c©u sau:   </vt:lpstr>
      <vt:lpstr>BT3. H·y chän tõ, côm tõ thÝch hîp ®iÒn vµo  chç trèng :</vt:lpstr>
      <vt:lpstr>Có thể em chưa biết</vt:lpstr>
    </vt:vector>
  </TitlesOfParts>
  <Company>0907464565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tri_salem</dc:creator>
  <cp:lastModifiedBy>tri_salem</cp:lastModifiedBy>
  <cp:revision>29</cp:revision>
  <dcterms:created xsi:type="dcterms:W3CDTF">2017-03-13T15:00:17Z</dcterms:created>
  <dcterms:modified xsi:type="dcterms:W3CDTF">2017-03-14T17:09:38Z</dcterms:modified>
</cp:coreProperties>
</file>